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2" r:id="rId1"/>
  </p:sldMasterIdLst>
  <p:notesMasterIdLst>
    <p:notesMasterId r:id="rId25"/>
  </p:notesMasterIdLst>
  <p:sldIdLst>
    <p:sldId id="256" r:id="rId2"/>
    <p:sldId id="289" r:id="rId3"/>
    <p:sldId id="287" r:id="rId4"/>
    <p:sldId id="327" r:id="rId5"/>
    <p:sldId id="291" r:id="rId6"/>
    <p:sldId id="297" r:id="rId7"/>
    <p:sldId id="339" r:id="rId8"/>
    <p:sldId id="340" r:id="rId9"/>
    <p:sldId id="284" r:id="rId10"/>
    <p:sldId id="341" r:id="rId11"/>
    <p:sldId id="337" r:id="rId12"/>
    <p:sldId id="323" r:id="rId13"/>
    <p:sldId id="299" r:id="rId14"/>
    <p:sldId id="271" r:id="rId15"/>
    <p:sldId id="326" r:id="rId16"/>
    <p:sldId id="304" r:id="rId17"/>
    <p:sldId id="336" r:id="rId18"/>
    <p:sldId id="325" r:id="rId19"/>
    <p:sldId id="332" r:id="rId20"/>
    <p:sldId id="286" r:id="rId21"/>
    <p:sldId id="338" r:id="rId22"/>
    <p:sldId id="335" r:id="rId23"/>
    <p:sldId id="331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62" autoAdjust="0"/>
    <p:restoredTop sz="91003" autoAdjust="0"/>
  </p:normalViewPr>
  <p:slideViewPr>
    <p:cSldViewPr>
      <p:cViewPr>
        <p:scale>
          <a:sx n="66" d="100"/>
          <a:sy n="66" d="100"/>
        </p:scale>
        <p:origin x="-1458" y="-3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D300AD-64C1-4A29-BA4A-B33E7015358A}" type="datetimeFigureOut">
              <a:rPr lang="ru-RU" smtClean="0"/>
              <a:pPr/>
              <a:t>17.09.2021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43E7B1-3F60-47F2-ADB8-2DA21E223C9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43E7B1-3F60-47F2-ADB8-2DA21E223C90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43E7B1-3F60-47F2-ADB8-2DA21E223C90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43E7B1-3F60-47F2-ADB8-2DA21E223C90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43E7B1-3F60-47F2-ADB8-2DA21E223C90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43E7B1-3F60-47F2-ADB8-2DA21E223C90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43E7B1-3F60-47F2-ADB8-2DA21E223C90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43E7B1-3F60-47F2-ADB8-2DA21E223C90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17.09.2021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17.09.2021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17.09.2021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2" r:id="rId10"/>
    <p:sldLayoutId id="21474839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7584" y="476672"/>
            <a:ext cx="777686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</a:rPr>
              <a:t>Нормативно-методическая основа и порядок экспертизы ценности и уничтожения электронных документов с истекшими сроками хранения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769878" y="5085184"/>
            <a:ext cx="180581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000" b="1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Екатеринбург</a:t>
            </a:r>
          </a:p>
          <a:p>
            <a:pPr algn="ctr"/>
            <a:r>
              <a:rPr lang="ru-RU" sz="2000" b="1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2021</a:t>
            </a:r>
            <a:endParaRPr lang="ru-RU" sz="2000" b="1" dirty="0"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</p:txBody>
      </p:sp>
      <p:pic>
        <p:nvPicPr>
          <p:cNvPr id="6" name="Рисунок 5" descr="1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3528" y="3429000"/>
            <a:ext cx="3145532" cy="1681733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425470"/>
            <a:ext cx="8964488" cy="643253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>
              <a:spcBef>
                <a:spcPct val="0"/>
              </a:spcBef>
            </a:pPr>
            <a:r>
              <a:rPr lang="ru-RU" sz="2800" b="1" dirty="0" smtClean="0">
                <a:solidFill>
                  <a:srgbClr val="C00000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Федеральный закон от 06 апреля 2011 года №</a:t>
            </a:r>
            <a:r>
              <a:rPr lang="en-US" sz="2800" b="1" dirty="0" smtClean="0">
                <a:solidFill>
                  <a:srgbClr val="C00000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 </a:t>
            </a:r>
            <a:r>
              <a:rPr lang="ru-RU" sz="2800" b="1" dirty="0" smtClean="0">
                <a:solidFill>
                  <a:srgbClr val="C00000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63-ФЗ</a:t>
            </a:r>
            <a:r>
              <a:rPr lang="en-US" sz="2800" b="1" dirty="0" smtClean="0">
                <a:solidFill>
                  <a:srgbClr val="C00000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 </a:t>
            </a:r>
            <a:r>
              <a:rPr lang="ru-RU" sz="2800" b="1" dirty="0" smtClean="0">
                <a:solidFill>
                  <a:srgbClr val="C00000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             «Об электронной подписи» </a:t>
            </a:r>
          </a:p>
          <a:p>
            <a:pPr algn="ctr">
              <a:spcBef>
                <a:spcPct val="0"/>
              </a:spcBef>
            </a:pPr>
            <a:endParaRPr lang="ru-RU" sz="2000" dirty="0" smtClean="0"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  <a:p>
            <a:pPr marL="540000"/>
            <a:r>
              <a:rPr lang="ru-RU" sz="2400" b="1" dirty="0" smtClean="0">
                <a:solidFill>
                  <a:srgbClr val="C00000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Часть  1  статьи </a:t>
            </a:r>
            <a:r>
              <a:rPr lang="ru-RU" sz="2400" b="1" dirty="0" smtClean="0">
                <a:solidFill>
                  <a:srgbClr val="C00000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6</a:t>
            </a:r>
            <a:r>
              <a:rPr lang="en-US" sz="2400" b="1" dirty="0" smtClean="0">
                <a:solidFill>
                  <a:srgbClr val="C00000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:</a:t>
            </a:r>
            <a:r>
              <a:rPr lang="ru-RU" sz="2400" b="1" dirty="0" smtClean="0">
                <a:solidFill>
                  <a:srgbClr val="C00000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 </a:t>
            </a:r>
            <a:r>
              <a:rPr lang="ru-RU" sz="2400" dirty="0" smtClean="0"/>
              <a:t>и</a:t>
            </a:r>
            <a:r>
              <a:rPr lang="ru-RU" sz="2400" dirty="0" smtClean="0"/>
              <a:t>нформация </a:t>
            </a:r>
            <a:r>
              <a:rPr lang="ru-RU" sz="2400" dirty="0" smtClean="0"/>
              <a:t>в электронной форме, подписанная квалифицированной электронной подписью, признается электронным документом, равнозначным документу на бумажном носителе, подписанному собственноручной подписью, и может применяться в любых правоотношениях в соответствии  с законодательством Российской Федерации,                       кроме случая, если федеральными законами или принимаемыми в соответствии с ними нормативными правовыми актами установлено требование                                 о необходимости составления документа исключительно на бумажном носителе.</a:t>
            </a:r>
            <a:endParaRPr lang="ru-RU" sz="2400" dirty="0" smtClean="0">
              <a:latin typeface="Liberation Serif" pitchFamily="18" charset="0"/>
              <a:ea typeface="Liberation Serif" pitchFamily="18" charset="0"/>
              <a:cs typeface="Times New Roman" pitchFamily="18" charset="0"/>
            </a:endParaRPr>
          </a:p>
          <a:p>
            <a:endParaRPr lang="ru-RU" sz="2400" dirty="0" smtClean="0"/>
          </a:p>
          <a:p>
            <a:pPr algn="ctr"/>
            <a:endParaRPr lang="ru-RU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9512" y="620689"/>
            <a:ext cx="8712968" cy="403187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Liberation Serif" pitchFamily="18" charset="0"/>
                <a:cs typeface="Times New Roman" pitchFamily="18" charset="0"/>
              </a:rPr>
              <a:t>Правила организации хранения, 2015</a:t>
            </a:r>
          </a:p>
          <a:p>
            <a:pPr algn="ctr"/>
            <a:endParaRPr lang="ru-RU" sz="2800" dirty="0" smtClean="0">
              <a:latin typeface="Liberation Serif" pitchFamily="18" charset="0"/>
              <a:cs typeface="Times New Roman" pitchFamily="18" charset="0"/>
            </a:endParaRPr>
          </a:p>
          <a:p>
            <a:pPr algn="ctr"/>
            <a:r>
              <a:rPr lang="ru-RU" sz="2600" b="1" dirty="0" smtClean="0">
                <a:solidFill>
                  <a:schemeClr val="accent1">
                    <a:lumMod val="75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Целью экспертизы ценности документов </a:t>
            </a:r>
          </a:p>
          <a:p>
            <a:pPr algn="ctr"/>
            <a:r>
              <a:rPr lang="ru-RU" sz="2600" b="1" dirty="0" smtClean="0">
                <a:solidFill>
                  <a:schemeClr val="accent1">
                    <a:lumMod val="75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в государственном органе является:</a:t>
            </a:r>
          </a:p>
          <a:p>
            <a:pPr algn="ctr"/>
            <a:endParaRPr lang="ru-RU" sz="2400" dirty="0" smtClean="0">
              <a:latin typeface="Liberation Serif" pitchFamily="18" charset="0"/>
              <a:ea typeface="Liberation Serif" pitchFamily="18" charset="0"/>
              <a:cs typeface="Times New Roman" pitchFamily="18" charset="0"/>
            </a:endParaRPr>
          </a:p>
          <a:p>
            <a:endParaRPr lang="ru-RU" sz="2400" dirty="0" smtClean="0"/>
          </a:p>
          <a:p>
            <a:endParaRPr lang="ru-RU" sz="2400" dirty="0" smtClean="0"/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3140968"/>
            <a:ext cx="3456384" cy="331236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отбор документов           для включения                   в состав            Архивного фонда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Российской Федерации</a:t>
            </a:r>
            <a:endParaRPr lang="ru-RU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292080" y="3068960"/>
            <a:ext cx="3456384" cy="338437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выявление документов,                      не подлежащих  дальнейшему хранению</a:t>
            </a:r>
          </a:p>
        </p:txBody>
      </p:sp>
      <p:sp>
        <p:nvSpPr>
          <p:cNvPr id="7" name="Стрелка вниз 6"/>
          <p:cNvSpPr/>
          <p:nvPr/>
        </p:nvSpPr>
        <p:spPr>
          <a:xfrm>
            <a:off x="3923928" y="2924944"/>
            <a:ext cx="1440160" cy="978408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51520" y="339292"/>
            <a:ext cx="8712968" cy="6518708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indent="-274320" algn="ctr">
              <a:lnSpc>
                <a:spcPct val="80000"/>
              </a:lnSpc>
              <a:spcBef>
                <a:spcPct val="0"/>
              </a:spcBef>
              <a:buClr>
                <a:schemeClr val="accent3"/>
              </a:buClr>
              <a:buSzPct val="95000"/>
            </a:pP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indent="-274320" algn="ctr">
              <a:lnSpc>
                <a:spcPct val="80000"/>
              </a:lnSpc>
              <a:spcBef>
                <a:spcPct val="0"/>
              </a:spcBef>
              <a:buClr>
                <a:schemeClr val="accent3"/>
              </a:buClr>
              <a:buSzPct val="95000"/>
            </a:pPr>
            <a:r>
              <a:rPr lang="ru-RU" sz="3200" b="1" dirty="0" smtClean="0">
                <a:solidFill>
                  <a:srgbClr val="C00000"/>
                </a:solidFill>
                <a:latin typeface="Liberation Serif" pitchFamily="18" charset="0"/>
                <a:cs typeface="Times New Roman" pitchFamily="18" charset="0"/>
              </a:rPr>
              <a:t>Правила организации хранения, 2015</a:t>
            </a:r>
          </a:p>
          <a:p>
            <a:pPr indent="-274320" algn="ctr">
              <a:lnSpc>
                <a:spcPct val="80000"/>
              </a:lnSpc>
              <a:spcBef>
                <a:spcPct val="0"/>
              </a:spcBef>
              <a:buClr>
                <a:schemeClr val="accent3"/>
              </a:buClr>
              <a:buSzPct val="95000"/>
            </a:pPr>
            <a:endParaRPr lang="ru-RU" sz="2800" b="1" dirty="0" smtClean="0">
              <a:solidFill>
                <a:srgbClr val="C00000"/>
              </a:solidFill>
              <a:latin typeface="Liberation Serif" pitchFamily="18" charset="0"/>
              <a:cs typeface="Times New Roman" pitchFamily="18" charset="0"/>
            </a:endParaRPr>
          </a:p>
          <a:p>
            <a:pPr indent="-274320" algn="ctr">
              <a:lnSpc>
                <a:spcPct val="80000"/>
              </a:lnSpc>
              <a:spcBef>
                <a:spcPct val="0"/>
              </a:spcBef>
              <a:buClr>
                <a:schemeClr val="accent3"/>
              </a:buClr>
              <a:buSzPct val="95000"/>
            </a:pP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Liberation Serif" pitchFamily="18" charset="0"/>
                <a:cs typeface="Times New Roman" pitchFamily="18" charset="0"/>
              </a:rPr>
              <a:t>Экспертиза ценности документов проводится :</a:t>
            </a:r>
          </a:p>
          <a:p>
            <a:pPr indent="-274320" algn="ctr">
              <a:lnSpc>
                <a:spcPct val="80000"/>
              </a:lnSpc>
              <a:spcBef>
                <a:spcPct val="0"/>
              </a:spcBef>
              <a:buClr>
                <a:schemeClr val="accent3"/>
              </a:buClr>
              <a:buSzPct val="95000"/>
            </a:pPr>
            <a:endParaRPr lang="ru-RU" sz="2400" dirty="0" smtClean="0"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  <a:p>
            <a:pPr marL="360000"/>
            <a:r>
              <a:rPr lang="ru-RU" sz="2400" b="1" dirty="0" smtClean="0"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в делопроизводстве – </a:t>
            </a:r>
            <a:r>
              <a:rPr lang="ru-RU" sz="2400" dirty="0" smtClean="0"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при составлении номенклатуры дел, формировании дел, подготовке дел к передаче на хранение в архив государственного органа;</a:t>
            </a:r>
          </a:p>
          <a:p>
            <a:pPr marL="360000"/>
            <a:endParaRPr lang="ru-RU" sz="2400" dirty="0" smtClean="0">
              <a:latin typeface="Liberation Serif" pitchFamily="18" charset="0"/>
              <a:ea typeface="Liberation Serif" pitchFamily="18" charset="0"/>
              <a:cs typeface="Times New Roman" pitchFamily="18" charset="0"/>
            </a:endParaRPr>
          </a:p>
          <a:p>
            <a:pPr marL="360000"/>
            <a:r>
              <a:rPr lang="ru-RU" sz="2400" b="1" dirty="0" smtClean="0"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в архиве государственного органа </a:t>
            </a:r>
            <a:r>
              <a:rPr lang="ru-RU" sz="2400" dirty="0" smtClean="0"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– при составлении описей на дела постоянного хранения, по личному составу, временного (свыше 10 лет) хранения, при выделении к уничтожению дел за предыдущие годы, сроки хранения которых истекли.</a:t>
            </a:r>
          </a:p>
          <a:p>
            <a:endParaRPr lang="ru-RU" sz="2400" dirty="0" smtClean="0"/>
          </a:p>
          <a:p>
            <a:endParaRPr lang="ru-RU" sz="2400" dirty="0" smtClean="0"/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51520" y="2060849"/>
            <a:ext cx="8640960" cy="374872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274320" lvl="0" indent="-274320" fontAlgn="base">
              <a:spcBef>
                <a:spcPct val="20000"/>
              </a:spcBef>
              <a:spcAft>
                <a:spcPct val="0"/>
              </a:spcAft>
              <a:buClr>
                <a:schemeClr val="accent3"/>
              </a:buClr>
              <a:buSzPct val="95000"/>
              <a:buFont typeface="Wingdings 2"/>
              <a:buChar char=""/>
            </a:pP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Экспертиза ценности электронных документов в </a:t>
            </a:r>
            <a:r>
              <a:rPr lang="ru-RU" sz="2800" b="1" dirty="0" err="1" smtClean="0">
                <a:solidFill>
                  <a:schemeClr val="accent1">
                    <a:lumMod val="75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в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 государственном органе проводится в порядке, установленном для проведения экспертизы ценности документов на бумажном носителе. </a:t>
            </a:r>
          </a:p>
          <a:p>
            <a:endParaRPr lang="ru-RU" sz="2400" dirty="0" smtClean="0"/>
          </a:p>
          <a:p>
            <a:endParaRPr lang="ru-RU" sz="2400" dirty="0" smtClean="0"/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467544" y="764704"/>
            <a:ext cx="8136904" cy="1008112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-274320" algn="ctr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>
                <a:schemeClr val="accent3"/>
              </a:buClr>
              <a:buSzPct val="95000"/>
              <a:buFontTx/>
              <a:buNone/>
              <a:tabLst/>
              <a:defRPr/>
            </a:pPr>
            <a:endParaRPr kumimoji="0" lang="ru-RU" sz="2800" b="1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Times New Roman" pitchFamily="18" charset="0"/>
              <a:ea typeface="Liberation Serif" pitchFamily="18" charset="0"/>
              <a:cs typeface="Times New Roman" pitchFamily="18" charset="0"/>
            </a:endParaRPr>
          </a:p>
          <a:p>
            <a:pPr marL="0" marR="0" lvl="0" indent="-274320" algn="ctr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>
                <a:schemeClr val="accent3"/>
              </a:buClr>
              <a:buSzPct val="95000"/>
              <a:buFontTx/>
              <a:buNone/>
              <a:tabLst/>
              <a:defRPr/>
            </a:pPr>
            <a:endParaRPr lang="ru-RU" sz="2800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ea typeface="Liberation Serif" pitchFamily="18" charset="0"/>
              <a:cs typeface="Times New Roman" pitchFamily="18" charset="0"/>
            </a:endParaRPr>
          </a:p>
          <a:p>
            <a:pPr indent="-274320" algn="ctr">
              <a:lnSpc>
                <a:spcPct val="80000"/>
              </a:lnSpc>
              <a:spcBef>
                <a:spcPct val="0"/>
              </a:spcBef>
              <a:buClr>
                <a:schemeClr val="accent3"/>
              </a:buClr>
              <a:buSzPct val="95000"/>
              <a:defRPr/>
            </a:pPr>
            <a:r>
              <a:rPr lang="ru-RU" sz="3200" b="1" dirty="0" smtClean="0">
                <a:solidFill>
                  <a:srgbClr val="C00000"/>
                </a:solidFill>
                <a:latin typeface="Liberation Serif" pitchFamily="18" charset="0"/>
                <a:cs typeface="Times New Roman" pitchFamily="18" charset="0"/>
              </a:rPr>
              <a:t>Правила организации хранения, 2015</a:t>
            </a:r>
          </a:p>
        </p:txBody>
      </p:sp>
      <p:pic>
        <p:nvPicPr>
          <p:cNvPr id="5" name="Рисунок 4" descr="8index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56176" y="4653136"/>
            <a:ext cx="2533650" cy="1800225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332656"/>
            <a:ext cx="7992888" cy="648072"/>
          </a:xfrm>
        </p:spPr>
        <p:txBody>
          <a:bodyPr>
            <a:noAutofit/>
          </a:bodyPr>
          <a:lstStyle/>
          <a:p>
            <a:pPr indent="-274320" algn="ctr">
              <a:lnSpc>
                <a:spcPct val="80000"/>
              </a:lnSpc>
              <a:buClr>
                <a:schemeClr val="accent3"/>
              </a:buClr>
              <a:buSzPct val="95000"/>
            </a:pP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Liberation Serif" pitchFamily="18" charset="0"/>
                <a:cs typeface="Times New Roman" pitchFamily="18" charset="0"/>
              </a:rPr>
              <a:t>Экспертиза ценности электронных документов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8507288" cy="5472608"/>
          </a:xfrm>
          <a:solidFill>
            <a:schemeClr val="bg2"/>
          </a:solidFill>
        </p:spPr>
        <p:txBody>
          <a:bodyPr>
            <a:normAutofit fontScale="92500" lnSpcReduction="10000"/>
          </a:bodyPr>
          <a:lstStyle/>
          <a:p>
            <a:pPr>
              <a:spcBef>
                <a:spcPts val="0"/>
              </a:spcBef>
              <a:buNone/>
            </a:pP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Критерии происхождения:</a:t>
            </a:r>
          </a:p>
          <a:p>
            <a:pPr>
              <a:spcBef>
                <a:spcPts val="0"/>
              </a:spcBef>
            </a:pPr>
            <a:endParaRPr lang="ru-RU" sz="2000" dirty="0" smtClean="0">
              <a:latin typeface="Liberation Serif" pitchFamily="18" charset="0"/>
              <a:ea typeface="Liberation Serif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</a:pPr>
            <a:r>
              <a:rPr lang="ru-RU" sz="2400" dirty="0" smtClean="0"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функционально-целевое назначение;</a:t>
            </a:r>
          </a:p>
          <a:p>
            <a:pPr>
              <a:spcBef>
                <a:spcPts val="0"/>
              </a:spcBef>
            </a:pPr>
            <a:r>
              <a:rPr lang="ru-RU" sz="2400" dirty="0" smtClean="0"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значимость информационной системы</a:t>
            </a:r>
            <a:r>
              <a:rPr lang="en-US" sz="2400" dirty="0" smtClean="0"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;</a:t>
            </a:r>
          </a:p>
          <a:p>
            <a:pPr>
              <a:spcBef>
                <a:spcPts val="0"/>
              </a:spcBef>
            </a:pPr>
            <a:r>
              <a:rPr lang="ru-RU" sz="2400" dirty="0" smtClean="0"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время и место создания ЭД.</a:t>
            </a:r>
          </a:p>
          <a:p>
            <a:pPr>
              <a:spcBef>
                <a:spcPts val="0"/>
              </a:spcBef>
            </a:pPr>
            <a:endParaRPr lang="ru-RU" sz="2000" dirty="0" smtClean="0">
              <a:latin typeface="Liberation Serif" pitchFamily="18" charset="0"/>
              <a:ea typeface="Liberation Serif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  <a:buNone/>
            </a:pP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Критерии содержания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:</a:t>
            </a:r>
            <a:endParaRPr lang="ru-RU" sz="2800" b="1" dirty="0" smtClean="0">
              <a:solidFill>
                <a:schemeClr val="accent1">
                  <a:lumMod val="75000"/>
                </a:schemeClr>
              </a:solidFill>
              <a:latin typeface="Liberation Serif" pitchFamily="18" charset="0"/>
              <a:ea typeface="Liberation Serif" pitchFamily="18" charset="0"/>
              <a:cs typeface="Times New Roman" pitchFamily="18" charset="0"/>
            </a:endParaRPr>
          </a:p>
          <a:p>
            <a:pPr algn="ctr">
              <a:spcBef>
                <a:spcPts val="0"/>
              </a:spcBef>
              <a:buNone/>
            </a:pPr>
            <a:endParaRPr lang="en-US" sz="2000" dirty="0" smtClean="0">
              <a:latin typeface="Liberation Serif" pitchFamily="18" charset="0"/>
              <a:ea typeface="Liberation Serif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</a:pPr>
            <a:r>
              <a:rPr lang="ru-RU" sz="2400" dirty="0" smtClean="0"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значимость информации ЭД</a:t>
            </a:r>
            <a:r>
              <a:rPr lang="en-US" sz="2400" dirty="0" smtClean="0"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;</a:t>
            </a:r>
          </a:p>
          <a:p>
            <a:pPr>
              <a:spcBef>
                <a:spcPts val="0"/>
              </a:spcBef>
            </a:pPr>
            <a:r>
              <a:rPr lang="ru-RU" sz="2400" dirty="0" smtClean="0"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повторение информации в информации документов на др.носителях</a:t>
            </a:r>
            <a:r>
              <a:rPr lang="en-US" sz="2400" dirty="0" smtClean="0"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;</a:t>
            </a:r>
          </a:p>
          <a:p>
            <a:pPr>
              <a:spcBef>
                <a:spcPts val="0"/>
              </a:spcBef>
            </a:pPr>
            <a:r>
              <a:rPr lang="ru-RU" sz="2400" dirty="0" smtClean="0"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вид, разновидность ЭД</a:t>
            </a:r>
            <a:r>
              <a:rPr lang="en-US" sz="2400" dirty="0" smtClean="0"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;</a:t>
            </a:r>
            <a:endParaRPr lang="ru-RU" sz="2400" dirty="0" smtClean="0">
              <a:latin typeface="Liberation Serif" pitchFamily="18" charset="0"/>
              <a:ea typeface="Liberation Serif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</a:pPr>
            <a:r>
              <a:rPr lang="ru-RU" sz="2400" dirty="0" smtClean="0"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подлинность ЭД.</a:t>
            </a:r>
          </a:p>
          <a:p>
            <a:pPr>
              <a:spcBef>
                <a:spcPts val="0"/>
              </a:spcBef>
            </a:pPr>
            <a:endParaRPr lang="ru-RU" sz="2000" dirty="0" smtClean="0">
              <a:latin typeface="Liberation Serif" pitchFamily="18" charset="0"/>
              <a:ea typeface="Liberation Serif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  <a:buNone/>
            </a:pP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Критерии внешних особенностей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:</a:t>
            </a:r>
            <a:endParaRPr lang="ru-RU" sz="2800" b="1" dirty="0" smtClean="0">
              <a:solidFill>
                <a:schemeClr val="accent1">
                  <a:lumMod val="75000"/>
                </a:schemeClr>
              </a:solidFill>
              <a:latin typeface="Liberation Serif" pitchFamily="18" charset="0"/>
              <a:ea typeface="Liberation Serif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  <a:buNone/>
            </a:pPr>
            <a:endParaRPr lang="en-US" sz="2000" dirty="0" smtClean="0">
              <a:latin typeface="Liberation Serif" pitchFamily="18" charset="0"/>
              <a:ea typeface="Liberation Serif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</a:pPr>
            <a:r>
              <a:rPr lang="ru-RU" sz="2400" dirty="0" smtClean="0"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характеристики и физическое состояние ЭД</a:t>
            </a:r>
            <a:r>
              <a:rPr lang="en-US" sz="2400" dirty="0" smtClean="0"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;</a:t>
            </a:r>
            <a:endParaRPr lang="ru-RU" sz="2400" dirty="0" smtClean="0">
              <a:latin typeface="Liberation Serif" pitchFamily="18" charset="0"/>
              <a:ea typeface="Liberation Serif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</a:pPr>
            <a:endParaRPr lang="en-US" sz="2000" dirty="0" smtClean="0">
              <a:latin typeface="Liberation Serif" pitchFamily="18" charset="0"/>
              <a:ea typeface="Liberation Serif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</a:pPr>
            <a:endParaRPr lang="en-US" sz="8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</a:pPr>
            <a:endParaRPr lang="en-US" sz="8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</a:pPr>
            <a:endParaRPr lang="en-US" sz="8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</a:pPr>
            <a:endParaRPr lang="ru-RU" sz="8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</a:pPr>
            <a:endParaRPr lang="ru-RU" sz="8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8800" dirty="0" smtClean="0"/>
          </a:p>
          <a:p>
            <a:endParaRPr lang="ru-RU" dirty="0"/>
          </a:p>
        </p:txBody>
      </p:sp>
      <p:pic>
        <p:nvPicPr>
          <p:cNvPr id="4" name="Рисунок 3" descr="9image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516216" y="1196752"/>
            <a:ext cx="2349624" cy="1944217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548680"/>
            <a:ext cx="7931224" cy="864096"/>
          </a:xfrm>
        </p:spPr>
        <p:txBody>
          <a:bodyPr>
            <a:noAutofit/>
          </a:bodyPr>
          <a:lstStyle/>
          <a:p>
            <a:pPr indent="-274320" algn="ctr">
              <a:lnSpc>
                <a:spcPct val="80000"/>
              </a:lnSpc>
              <a:buClr>
                <a:schemeClr val="accent3"/>
              </a:buClr>
              <a:buSzPct val="95000"/>
            </a:pP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Liberation Serif" pitchFamily="18" charset="0"/>
                <a:cs typeface="Times New Roman" pitchFamily="18" charset="0"/>
              </a:rPr>
              <a:t>Экспертиза ценности электронных документов </a:t>
            </a:r>
            <a:b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Liberation Serif" pitchFamily="18" charset="0"/>
                <a:cs typeface="Times New Roman" pitchFamily="18" charset="0"/>
              </a:rPr>
            </a:br>
            <a:endParaRPr lang="ru-RU" sz="2800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ea typeface="Liberation Serif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8507288" cy="5256584"/>
          </a:xfrm>
          <a:solidFill>
            <a:schemeClr val="bg2"/>
          </a:solidFill>
        </p:spPr>
        <p:txBody>
          <a:bodyPr>
            <a:normAutofit fontScale="92500" lnSpcReduction="10000"/>
          </a:bodyPr>
          <a:lstStyle/>
          <a:p>
            <a:pPr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Дополнительные критерии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:</a:t>
            </a:r>
          </a:p>
          <a:p>
            <a:pPr marL="360000" algn="ctr">
              <a:buNone/>
            </a:pPr>
            <a:endParaRPr lang="ru-RU" sz="2400" dirty="0" smtClean="0">
              <a:latin typeface="Liberation Serif" pitchFamily="18" charset="0"/>
              <a:ea typeface="Liberation Serif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</a:pPr>
            <a:r>
              <a:rPr lang="ru-RU" sz="2400" dirty="0" smtClean="0"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степень сохранности документов</a:t>
            </a:r>
            <a:r>
              <a:rPr lang="en-US" sz="2400" dirty="0" smtClean="0"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;</a:t>
            </a:r>
            <a:endParaRPr lang="ru-RU" sz="2400" dirty="0" smtClean="0">
              <a:latin typeface="Liberation Serif" pitchFamily="18" charset="0"/>
              <a:ea typeface="Liberation Serif" pitchFamily="18" charset="0"/>
              <a:cs typeface="Times New Roman" pitchFamily="18" charset="0"/>
            </a:endParaRPr>
          </a:p>
          <a:p>
            <a:pPr marL="360000" algn="ctr">
              <a:buNone/>
            </a:pPr>
            <a:endParaRPr lang="ru-RU" sz="2400" dirty="0" smtClean="0">
              <a:latin typeface="Liberation Serif" pitchFamily="18" charset="0"/>
              <a:ea typeface="Liberation Serif" pitchFamily="18" charset="0"/>
              <a:cs typeface="Times New Roman" pitchFamily="18" charset="0"/>
            </a:endParaRPr>
          </a:p>
          <a:p>
            <a:pPr marL="360000"/>
            <a:r>
              <a:rPr lang="ru-RU" sz="2400" dirty="0" smtClean="0"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подлинность электронного документа, наличие электронной подписи и положительного результата ее проверки;</a:t>
            </a:r>
          </a:p>
          <a:p>
            <a:pPr marL="360000"/>
            <a:endParaRPr lang="ru-RU" sz="2400" dirty="0" smtClean="0">
              <a:latin typeface="Liberation Serif" pitchFamily="18" charset="0"/>
              <a:ea typeface="Liberation Serif" pitchFamily="18" charset="0"/>
              <a:cs typeface="Times New Roman" pitchFamily="18" charset="0"/>
            </a:endParaRPr>
          </a:p>
          <a:p>
            <a:pPr marL="360000"/>
            <a:r>
              <a:rPr lang="ru-RU" sz="2400" dirty="0" smtClean="0"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возможность воспроизведения и обработки информации электронных документов без использования оригинального программного обеспечения;</a:t>
            </a:r>
          </a:p>
          <a:p>
            <a:pPr marL="360000"/>
            <a:endParaRPr lang="ru-RU" sz="2400" dirty="0" smtClean="0">
              <a:latin typeface="Liberation Serif" pitchFamily="18" charset="0"/>
              <a:ea typeface="Liberation Serif" pitchFamily="18" charset="0"/>
              <a:cs typeface="Times New Roman" pitchFamily="18" charset="0"/>
            </a:endParaRPr>
          </a:p>
          <a:p>
            <a:pPr marL="360000"/>
            <a:r>
              <a:rPr lang="ru-RU" sz="2400" dirty="0" smtClean="0"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возможность обеспечения временного (свыше 10 лет) хранения, конвертирования электронных документов в новые форматы, проведения технологических миграций электронных документов на новые носители</a:t>
            </a:r>
            <a:endParaRPr lang="en-US" sz="2400" dirty="0" smtClean="0">
              <a:latin typeface="Liberation Serif" pitchFamily="18" charset="0"/>
              <a:ea typeface="Liberation Serif" pitchFamily="18" charset="0"/>
              <a:cs typeface="Times New Roman" pitchFamily="18" charset="0"/>
            </a:endParaRPr>
          </a:p>
          <a:p>
            <a:pPr marL="360000"/>
            <a:endParaRPr lang="ru-RU" sz="2400" dirty="0" smtClean="0">
              <a:latin typeface="Liberation Serif" pitchFamily="18" charset="0"/>
              <a:ea typeface="Liberation Serif" pitchFamily="18" charset="0"/>
              <a:cs typeface="Times New Roman" pitchFamily="18" charset="0"/>
            </a:endParaRPr>
          </a:p>
          <a:p>
            <a:endParaRPr lang="ru-RU" sz="88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620688"/>
            <a:ext cx="7931224" cy="936104"/>
          </a:xfrm>
          <a:solidFill>
            <a:schemeClr val="bg1"/>
          </a:solidFill>
        </p:spPr>
        <p:txBody>
          <a:bodyPr>
            <a:noAutofit/>
          </a:bodyPr>
          <a:lstStyle/>
          <a:p>
            <a:pPr indent="-274320" algn="ctr">
              <a:lnSpc>
                <a:spcPct val="80000"/>
              </a:lnSpc>
              <a:defRPr/>
            </a:pPr>
            <a:r>
              <a:rPr lang="ru-RU" sz="3200" b="1" dirty="0" smtClean="0">
                <a:solidFill>
                  <a:srgbClr val="C00000"/>
                </a:solidFill>
                <a:latin typeface="Liberation Serif" pitchFamily="18" charset="0"/>
                <a:cs typeface="Times New Roman" pitchFamily="18" charset="0"/>
              </a:rPr>
              <a:t>Правила делопроизводства, 2019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88840"/>
            <a:ext cx="8507288" cy="4608512"/>
          </a:xfrm>
        </p:spPr>
        <p:txBody>
          <a:bodyPr>
            <a:normAutofit/>
          </a:bodyPr>
          <a:lstStyle/>
          <a:p>
            <a:pPr>
              <a:buNone/>
            </a:pPr>
            <a:endParaRPr lang="ru-RU" sz="2400" b="1" dirty="0" smtClean="0">
              <a:solidFill>
                <a:schemeClr val="accent1">
                  <a:lumMod val="75000"/>
                </a:schemeClr>
              </a:solidFill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  <a:p>
            <a:endParaRPr lang="ru-RU" dirty="0"/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755576" y="1484784"/>
            <a:ext cx="8136904" cy="4423736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74320" lvl="0" indent="-274320" fontAlgn="base">
              <a:spcBef>
                <a:spcPct val="20000"/>
              </a:spcBef>
              <a:spcAft>
                <a:spcPct val="0"/>
              </a:spcAft>
              <a:buClr>
                <a:schemeClr val="accent3"/>
              </a:buClr>
              <a:buSzPct val="95000"/>
            </a:pPr>
            <a:endParaRPr lang="ru-RU" sz="2400" dirty="0" smtClean="0">
              <a:latin typeface="Times New Roman" pitchFamily="18" charset="0"/>
              <a:ea typeface="Liberation Serif" pitchFamily="18" charset="0"/>
              <a:cs typeface="Times New Roman" pitchFamily="18" charset="0"/>
            </a:endParaRPr>
          </a:p>
          <a:p>
            <a:pPr marL="360000" indent="-274320" fontAlgn="base">
              <a:spcBef>
                <a:spcPct val="20000"/>
              </a:spcBef>
              <a:spcAft>
                <a:spcPct val="0"/>
              </a:spcAft>
              <a:buClr>
                <a:schemeClr val="accent3"/>
              </a:buClr>
              <a:buSzPct val="95000"/>
              <a:buFont typeface="Wingdings 2"/>
              <a:buChar char=""/>
            </a:pPr>
            <a:r>
              <a:rPr lang="ru-RU" sz="2600" dirty="0" smtClean="0"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Заголовки электронных дел включаются в номенклатуру дел по тем же правилам, что и заголовки дел на бумажном носителе.</a:t>
            </a:r>
          </a:p>
          <a:p>
            <a:pPr marL="360000" lvl="0" indent="-274320" fontAlgn="base">
              <a:spcBef>
                <a:spcPct val="20000"/>
              </a:spcBef>
              <a:spcAft>
                <a:spcPct val="0"/>
              </a:spcAft>
              <a:buClr>
                <a:schemeClr val="accent3"/>
              </a:buClr>
              <a:buSzPct val="95000"/>
            </a:pPr>
            <a:endParaRPr lang="ru-RU" sz="2600" dirty="0" smtClean="0">
              <a:latin typeface="Liberation Serif" pitchFamily="18" charset="0"/>
              <a:ea typeface="Liberation Serif" pitchFamily="18" charset="0"/>
              <a:cs typeface="Times New Roman" pitchFamily="18" charset="0"/>
            </a:endParaRPr>
          </a:p>
          <a:p>
            <a:pPr marL="360000" indent="-274320" fontAlgn="base">
              <a:spcBef>
                <a:spcPct val="20000"/>
              </a:spcBef>
              <a:spcAft>
                <a:spcPct val="0"/>
              </a:spcAft>
              <a:buClr>
                <a:schemeClr val="accent3"/>
              </a:buClr>
              <a:buSzPct val="95000"/>
              <a:buFont typeface="Wingdings 2"/>
              <a:buChar char=""/>
            </a:pPr>
            <a:r>
              <a:rPr lang="ru-RU" sz="2600" dirty="0" smtClean="0"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Электронные документы формируются в электронные дела в соответствии с                номенклатурой дел.</a:t>
            </a: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Рисунок 4" descr="archive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56176" y="4653136"/>
            <a:ext cx="2592288" cy="198884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88840"/>
            <a:ext cx="8507288" cy="4608512"/>
          </a:xfrm>
        </p:spPr>
        <p:txBody>
          <a:bodyPr>
            <a:normAutofit/>
          </a:bodyPr>
          <a:lstStyle/>
          <a:p>
            <a:pPr>
              <a:buNone/>
            </a:pPr>
            <a:endParaRPr lang="ru-RU" sz="2400" b="1" dirty="0" smtClean="0">
              <a:solidFill>
                <a:schemeClr val="accent1">
                  <a:lumMod val="75000"/>
                </a:schemeClr>
              </a:solidFill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  <a:p>
            <a:endParaRPr lang="ru-RU" dirty="0"/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611560" y="1586819"/>
            <a:ext cx="8352928" cy="4887492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74320" indent="-274320" fontAlgn="base">
              <a:spcBef>
                <a:spcPct val="20000"/>
              </a:spcBef>
              <a:spcAft>
                <a:spcPct val="0"/>
              </a:spcAft>
              <a:buClr>
                <a:schemeClr val="accent3"/>
              </a:buClr>
              <a:buSzPct val="95000"/>
              <a:buFont typeface="Wingdings 2"/>
              <a:buChar char=""/>
            </a:pPr>
            <a:endParaRPr lang="ru-RU" sz="2600" dirty="0" smtClean="0">
              <a:latin typeface="Liberation Serif" pitchFamily="18" charset="0"/>
              <a:ea typeface="Liberation Serif" pitchFamily="18" charset="0"/>
              <a:cs typeface="Times New Roman" pitchFamily="18" charset="0"/>
            </a:endParaRPr>
          </a:p>
          <a:p>
            <a:pPr marL="274320" indent="-274320" fontAlgn="base">
              <a:spcBef>
                <a:spcPct val="20000"/>
              </a:spcBef>
              <a:spcAft>
                <a:spcPct val="0"/>
              </a:spcAft>
              <a:buClr>
                <a:schemeClr val="accent3"/>
              </a:buClr>
              <a:buSzPct val="95000"/>
              <a:buFont typeface="Wingdings 2"/>
              <a:buChar char=""/>
            </a:pPr>
            <a:r>
              <a:rPr lang="ru-RU" sz="2600" dirty="0" smtClean="0"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В номенклатуре дел  государственного органа указывается, что </a:t>
            </a:r>
            <a:r>
              <a:rPr lang="ru-RU" sz="2600" b="1" dirty="0" smtClean="0"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дело ведется в электронной форме.</a:t>
            </a:r>
          </a:p>
          <a:p>
            <a:pPr marL="274320" indent="-274320" fontAlgn="base">
              <a:spcBef>
                <a:spcPct val="20000"/>
              </a:spcBef>
              <a:spcAft>
                <a:spcPct val="0"/>
              </a:spcAft>
              <a:buClr>
                <a:schemeClr val="accent3"/>
              </a:buClr>
              <a:buSzPct val="95000"/>
            </a:pPr>
            <a:endParaRPr lang="ru-RU" sz="2600" dirty="0" smtClean="0">
              <a:latin typeface="Liberation Serif" pitchFamily="18" charset="0"/>
              <a:ea typeface="Liberation Serif" pitchFamily="18" charset="0"/>
              <a:cs typeface="Times New Roman" pitchFamily="18" charset="0"/>
            </a:endParaRPr>
          </a:p>
          <a:p>
            <a:pPr marL="274320" indent="-274320" fontAlgn="base">
              <a:spcBef>
                <a:spcPct val="20000"/>
              </a:spcBef>
              <a:spcAft>
                <a:spcPct val="0"/>
              </a:spcAft>
              <a:buClr>
                <a:schemeClr val="accent3"/>
              </a:buClr>
              <a:buSzPct val="95000"/>
              <a:buFont typeface="Wingdings 2"/>
              <a:buChar char=""/>
            </a:pPr>
            <a:r>
              <a:rPr lang="ru-RU" sz="2600" dirty="0" smtClean="0"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Электронные документы после их исполнения           или отправки подлежат хранению в СЭД государственного органа в течение сроков, предусмотренных для аналогичных документов                 на бумажном носителе.</a:t>
            </a: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467544" y="764704"/>
            <a:ext cx="8136904" cy="1008112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indent="-274320" algn="ctr">
              <a:lnSpc>
                <a:spcPct val="80000"/>
              </a:lnSpc>
              <a:spcBef>
                <a:spcPct val="0"/>
              </a:spcBef>
              <a:buClr>
                <a:schemeClr val="accent3"/>
              </a:buClr>
              <a:buSzPct val="95000"/>
              <a:defRPr/>
            </a:pPr>
            <a:r>
              <a:rPr lang="ru-RU" sz="3200" b="1" dirty="0" smtClean="0">
                <a:solidFill>
                  <a:srgbClr val="C00000"/>
                </a:solidFill>
                <a:latin typeface="Liberation Serif" pitchFamily="18" charset="0"/>
                <a:cs typeface="Times New Roman" pitchFamily="18" charset="0"/>
              </a:rPr>
              <a:t>Правила делопроизводства, 2019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332656"/>
            <a:ext cx="8435280" cy="1440160"/>
          </a:xfrm>
        </p:spPr>
        <p:txBody>
          <a:bodyPr>
            <a:noAutofit/>
          </a:bodyPr>
          <a:lstStyle/>
          <a:p>
            <a:pPr marL="274320" indent="-274320" algn="ctr">
              <a:lnSpc>
                <a:spcPct val="80000"/>
              </a:lnSpc>
              <a:spcBef>
                <a:spcPts val="0"/>
              </a:spcBef>
              <a:buClr>
                <a:schemeClr val="accent3"/>
              </a:buClr>
              <a:buSzPct val="95000"/>
            </a:pP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Liberation Serif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Liberation Serif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C00000"/>
                </a:solidFill>
                <a:latin typeface="Liberation Serif" pitchFamily="18" charset="0"/>
                <a:cs typeface="Times New Roman" pitchFamily="18" charset="0"/>
              </a:rPr>
              <a:t>Правила делопроизводства, 2019</a:t>
            </a:r>
            <a:br>
              <a:rPr lang="ru-RU" sz="2800" b="1" dirty="0" smtClean="0">
                <a:solidFill>
                  <a:srgbClr val="C00000"/>
                </a:solidFill>
                <a:latin typeface="Liberation Serif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C00000"/>
                </a:solidFill>
                <a:latin typeface="Liberation Serif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solidFill>
                  <a:srgbClr val="C00000"/>
                </a:solidFill>
                <a:latin typeface="Liberation Serif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Liberation Serif" pitchFamily="18" charset="0"/>
                <a:cs typeface="Times New Roman" pitchFamily="18" charset="0"/>
              </a:rPr>
              <a:t>Порядок уничтожения электронных документов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44824"/>
            <a:ext cx="8291264" cy="4752528"/>
          </a:xfrm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ru-RU" dirty="0" smtClean="0"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После истечения срока, установленного для хранения электронных документов, они подлежат уничтожению на основании акта, утвержденного руководителем государственного органа.</a:t>
            </a:r>
          </a:p>
          <a:p>
            <a:pPr>
              <a:buNone/>
            </a:pPr>
            <a:endParaRPr lang="ru-RU" sz="2200" dirty="0" smtClean="0"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  <a:p>
            <a:endParaRPr lang="ru-RU" sz="88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291264" cy="1296144"/>
          </a:xfrm>
        </p:spPr>
        <p:txBody>
          <a:bodyPr>
            <a:noAutofit/>
          </a:bodyPr>
          <a:lstStyle/>
          <a:p>
            <a:pPr marL="274320" indent="-274320" algn="ctr">
              <a:spcBef>
                <a:spcPts val="0"/>
              </a:spcBef>
              <a:buClr>
                <a:schemeClr val="accent3"/>
              </a:buClr>
              <a:buSzPct val="95000"/>
            </a:pPr>
            <a:r>
              <a:rPr lang="ru-RU" sz="3200" b="1" dirty="0" smtClean="0">
                <a:solidFill>
                  <a:srgbClr val="C00000"/>
                </a:solidFill>
                <a:latin typeface="Liberation Serif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rgbClr val="C00000"/>
                </a:solidFill>
                <a:latin typeface="Liberation Serif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C00000"/>
                </a:solidFill>
                <a:latin typeface="Liberation Serif" pitchFamily="18" charset="0"/>
                <a:cs typeface="Times New Roman" pitchFamily="18" charset="0"/>
              </a:rPr>
              <a:t>Правила делопроизводства, 2019 </a:t>
            </a:r>
            <a:br>
              <a:rPr lang="ru-RU" sz="3200" b="1" dirty="0" smtClean="0">
                <a:solidFill>
                  <a:srgbClr val="C00000"/>
                </a:solidFill>
                <a:latin typeface="Liberation Serif" pitchFamily="18" charset="0"/>
                <a:cs typeface="Times New Roman" pitchFamily="18" charset="0"/>
              </a:rPr>
            </a:br>
            <a:endParaRPr lang="ru-RU" sz="28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ea typeface="Liberation Serif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9024" y="1412776"/>
            <a:ext cx="8533456" cy="5256584"/>
          </a:xfrm>
          <a:solidFill>
            <a:schemeClr val="bg2"/>
          </a:solidFill>
        </p:spPr>
        <p:txBody>
          <a:bodyPr>
            <a:normAutofit fontScale="25000" lnSpcReduction="20000"/>
          </a:bodyPr>
          <a:lstStyle/>
          <a:p>
            <a:endParaRPr lang="ru-RU" sz="4000" dirty="0" smtClean="0">
              <a:latin typeface="Times New Roman" pitchFamily="18" charset="0"/>
              <a:ea typeface="Liberation Serif" pitchFamily="18" charset="0"/>
              <a:cs typeface="Times New Roman" pitchFamily="18" charset="0"/>
            </a:endParaRPr>
          </a:p>
          <a:p>
            <a:pPr algn="ctr">
              <a:spcBef>
                <a:spcPts val="0"/>
              </a:spcBef>
              <a:buNone/>
            </a:pPr>
            <a:r>
              <a:rPr lang="ru-RU" sz="112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Liberation Serif" pitchFamily="18" charset="0"/>
                <a:cs typeface="Times New Roman" pitchFamily="18" charset="0"/>
              </a:rPr>
              <a:t>Порядок уничтожения электронных документов</a:t>
            </a:r>
          </a:p>
          <a:p>
            <a:pPr>
              <a:spcBef>
                <a:spcPts val="0"/>
              </a:spcBef>
            </a:pPr>
            <a:endParaRPr lang="ru-RU" sz="9600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ea typeface="Liberation Serif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</a:pPr>
            <a:r>
              <a:rPr lang="ru-RU" sz="10400" dirty="0" smtClean="0"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На основе предложений структурных подразделений Служба делопроизводства государственного органа составляет акт (акты) о выделении к уничтожению документов, не подлежащих хранению, по форме, установленной Правилами 2015 г.</a:t>
            </a:r>
          </a:p>
          <a:p>
            <a:pPr>
              <a:spcBef>
                <a:spcPts val="0"/>
              </a:spcBef>
            </a:pPr>
            <a:endParaRPr lang="ru-RU" sz="10400" dirty="0" smtClean="0">
              <a:latin typeface="Liberation Serif" pitchFamily="18" charset="0"/>
              <a:ea typeface="Liberation Serif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</a:pPr>
            <a:r>
              <a:rPr lang="ru-RU" sz="10400" dirty="0" smtClean="0"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На электронные документы с истекшими сроками хранения составляется отдельный акт на основе           формы акта о выделении к уничтожению документов, не подлежащих хранению, установленной Правилами 2015 г.</a:t>
            </a:r>
          </a:p>
          <a:p>
            <a:pPr>
              <a:buNone/>
            </a:pPr>
            <a:r>
              <a:rPr lang="ru-RU" sz="9600" dirty="0" smtClean="0">
                <a:latin typeface="Times New Roman" pitchFamily="18" charset="0"/>
                <a:ea typeface="Liberation Serif" pitchFamily="18" charset="0"/>
                <a:cs typeface="Times New Roman" pitchFamily="18" charset="0"/>
              </a:rPr>
              <a:t/>
            </a:r>
            <a:br>
              <a:rPr lang="ru-RU" sz="9600" dirty="0" smtClean="0">
                <a:latin typeface="Times New Roman" pitchFamily="18" charset="0"/>
                <a:ea typeface="Liberation Serif" pitchFamily="18" charset="0"/>
                <a:cs typeface="Times New Roman" pitchFamily="18" charset="0"/>
              </a:rPr>
            </a:br>
            <a:endParaRPr lang="ru-RU" sz="9600" dirty="0" smtClean="0">
              <a:latin typeface="Times New Roman" pitchFamily="18" charset="0"/>
              <a:ea typeface="Liberation Serif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200" dirty="0" smtClean="0"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  <a:p>
            <a:endParaRPr lang="ru-RU" sz="88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548680"/>
            <a:ext cx="8003232" cy="936104"/>
          </a:xfrm>
        </p:spPr>
        <p:txBody>
          <a:bodyPr vert="horz" lIns="0" rIns="0" bIns="0" anchor="b">
            <a:normAutofit/>
          </a:bodyPr>
          <a:lstStyle/>
          <a:p>
            <a:pPr algn="ctr"/>
            <a:r>
              <a:rPr lang="ru-RU" sz="2900" b="1" dirty="0" smtClean="0">
                <a:solidFill>
                  <a:srgbClr val="C00000"/>
                </a:solidFill>
                <a:latin typeface="Times New Roman" pitchFamily="18" charset="0"/>
                <a:ea typeface="Liberation Serif" pitchFamily="18" charset="0"/>
                <a:cs typeface="Times New Roman" pitchFamily="18" charset="0"/>
              </a:rPr>
              <a:t>Законодательство Российской Федерации</a:t>
            </a:r>
            <a:endParaRPr lang="ru-RU" sz="2900" b="1" dirty="0">
              <a:solidFill>
                <a:srgbClr val="C00000"/>
              </a:solidFill>
              <a:latin typeface="Times New Roman" pitchFamily="18" charset="0"/>
              <a:ea typeface="Liberation Serif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72816"/>
            <a:ext cx="8435280" cy="4680520"/>
          </a:xfrm>
          <a:solidFill>
            <a:schemeClr val="bg2"/>
          </a:solidFill>
        </p:spPr>
        <p:txBody>
          <a:bodyPr>
            <a:noAutofit/>
          </a:bodyPr>
          <a:lstStyle/>
          <a:p>
            <a:r>
              <a:rPr lang="ru-RU" sz="26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Федеральный закон от 22 октября 2004 года № 125-ФЗ   «Об архивном деле в Российской Федерации»</a:t>
            </a:r>
            <a:r>
              <a:rPr lang="en-US" sz="26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;</a:t>
            </a:r>
            <a:endParaRPr lang="ru-RU" sz="2600" dirty="0" smtClean="0"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  <a:p>
            <a:pPr>
              <a:buNone/>
            </a:pPr>
            <a:endParaRPr lang="ru-RU" sz="2600" dirty="0" smtClean="0"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  <a:p>
            <a:r>
              <a:rPr lang="ru-RU" sz="26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Федеральный закон от 27 июля 2006 года № 149-ФЗ             «Об информации, информационных технологиях                   и о защите информации»</a:t>
            </a:r>
            <a:r>
              <a:rPr lang="en-US" sz="26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;</a:t>
            </a:r>
            <a:endParaRPr lang="ru-RU" sz="2600" dirty="0" smtClean="0"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  <a:p>
            <a:endParaRPr lang="ru-RU" sz="2600" dirty="0" smtClean="0"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  <a:p>
            <a:r>
              <a:rPr lang="ru-RU" sz="26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Федеральный закон от 06 апреля 2011 года №</a:t>
            </a:r>
            <a:r>
              <a:rPr lang="en-US" sz="26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 </a:t>
            </a:r>
            <a:r>
              <a:rPr lang="ru-RU" sz="26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63-ФЗ</a:t>
            </a:r>
            <a:r>
              <a:rPr lang="en-US" sz="26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 </a:t>
            </a:r>
            <a:r>
              <a:rPr lang="ru-RU" sz="26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             «Об электронной подписи»</a:t>
            </a:r>
            <a:r>
              <a:rPr lang="en-US" sz="26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;</a:t>
            </a:r>
            <a:endParaRPr lang="ru-RU" sz="2600" dirty="0" smtClean="0"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548680"/>
            <a:ext cx="8640960" cy="864096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Liberation Serif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solidFill>
                  <a:srgbClr val="C00000"/>
                </a:solidFill>
                <a:latin typeface="Liberation Serif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C00000"/>
                </a:solidFill>
                <a:latin typeface="Liberation Serif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solidFill>
                  <a:srgbClr val="C00000"/>
                </a:solidFill>
                <a:latin typeface="Liberation Serif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C00000"/>
                </a:solidFill>
                <a:latin typeface="Liberation Serif" pitchFamily="18" charset="0"/>
                <a:cs typeface="Times New Roman" pitchFamily="18" charset="0"/>
              </a:rPr>
              <a:t>Правила организации хранения документов, 2015</a:t>
            </a:r>
            <a:r>
              <a:rPr lang="ru-RU" sz="3200" b="1" dirty="0" smtClean="0">
                <a:solidFill>
                  <a:srgbClr val="C00000"/>
                </a:solidFill>
                <a:latin typeface="Liberation Serif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rgbClr val="C00000"/>
                </a:solidFill>
                <a:latin typeface="Liberation Serif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Liberation Serif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Liberation Serif" pitchFamily="18" charset="0"/>
                <a:cs typeface="Times New Roman" pitchFamily="18" charset="0"/>
              </a:rPr>
            </a:br>
            <a:endParaRPr lang="ru-RU" sz="2800" b="1" dirty="0">
              <a:latin typeface="Times New Roman" pitchFamily="18" charset="0"/>
              <a:ea typeface="Liberation Serif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556792"/>
            <a:ext cx="8784976" cy="3744416"/>
          </a:xfrm>
          <a:solidFill>
            <a:schemeClr val="bg2"/>
          </a:solidFill>
        </p:spPr>
        <p:txBody>
          <a:bodyPr>
            <a:normAutofit/>
          </a:bodyPr>
          <a:lstStyle/>
          <a:p>
            <a:pPr algn="ctr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540000" indent="0">
              <a:spcBef>
                <a:spcPts val="0"/>
              </a:spcBef>
              <a:buNone/>
            </a:pPr>
            <a:r>
              <a:rPr lang="ru-RU" dirty="0" smtClean="0"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Электронные дела с истекшими сроками хранения подлежат выделению к уничтожению на общих основаниях, после чего проводится их физическое уничтожение или уничтожение программно-техническими средствами с соответствующей отметкой в акте о выделении к уничтожению документов</a:t>
            </a:r>
            <a:endParaRPr lang="ru-RU" dirty="0">
              <a:latin typeface="Liberation Serif" pitchFamily="18" charset="0"/>
              <a:ea typeface="Liberation Serif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60648"/>
            <a:ext cx="9144000" cy="6597352"/>
          </a:xfrm>
          <a:solidFill>
            <a:schemeClr val="bg2"/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ru-RU" sz="9600" dirty="0" smtClean="0">
                <a:latin typeface="Times New Roman" pitchFamily="18" charset="0"/>
                <a:ea typeface="Liberation Serif" pitchFamily="18" charset="0"/>
                <a:cs typeface="Times New Roman" pitchFamily="18" charset="0"/>
              </a:rPr>
              <a:t/>
            </a:r>
            <a:br>
              <a:rPr lang="ru-RU" sz="9600" dirty="0" smtClean="0">
                <a:latin typeface="Times New Roman" pitchFamily="18" charset="0"/>
                <a:ea typeface="Liberation Serif" pitchFamily="18" charset="0"/>
                <a:cs typeface="Times New Roman" pitchFamily="18" charset="0"/>
              </a:rPr>
            </a:br>
            <a:endParaRPr lang="ru-RU" sz="9600" dirty="0" smtClean="0">
              <a:latin typeface="Times New Roman" pitchFamily="18" charset="0"/>
              <a:ea typeface="Liberation Serif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200" dirty="0" smtClean="0"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  <a:p>
            <a:endParaRPr lang="ru-RU" sz="8800" dirty="0" smtClean="0"/>
          </a:p>
          <a:p>
            <a:endParaRPr lang="ru-RU" dirty="0"/>
          </a:p>
        </p:txBody>
      </p:sp>
      <p:pic>
        <p:nvPicPr>
          <p:cNvPr id="4" name="Рисунок 3" descr="83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536" y="260648"/>
            <a:ext cx="4848301" cy="6597352"/>
          </a:xfrm>
          <a:prstGeom prst="rect">
            <a:avLst/>
          </a:prstGeom>
          <a:ln>
            <a:solidFill>
              <a:schemeClr val="tx2"/>
            </a:solidFill>
          </a:ln>
        </p:spPr>
      </p:pic>
      <p:sp>
        <p:nvSpPr>
          <p:cNvPr id="7" name="TextBox 6"/>
          <p:cNvSpPr txBox="1"/>
          <p:nvPr/>
        </p:nvSpPr>
        <p:spPr>
          <a:xfrm>
            <a:off x="5796136" y="4365104"/>
            <a:ext cx="3096344" cy="203132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Форма акта о выделении                               к уничтожению архивных документов, не подлежащих хранению, приложение № 21 Правил организации хранения 2015 г.</a:t>
            </a: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76672"/>
            <a:ext cx="8363272" cy="1008112"/>
          </a:xfrm>
        </p:spPr>
        <p:txBody>
          <a:bodyPr>
            <a:noAutofit/>
          </a:bodyPr>
          <a:lstStyle/>
          <a:p>
            <a:pPr marL="274320" indent="-274320" algn="ctr">
              <a:lnSpc>
                <a:spcPct val="80000"/>
              </a:lnSpc>
              <a:spcBef>
                <a:spcPts val="0"/>
              </a:spcBef>
              <a:buClr>
                <a:schemeClr val="accent3"/>
              </a:buClr>
              <a:buSzPct val="95000"/>
            </a:pP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Liberation Serif" pitchFamily="18" charset="0"/>
                <a:cs typeface="Times New Roman" pitchFamily="18" charset="0"/>
              </a:rPr>
              <a:t>Порядок уничтожения электронных документов</a:t>
            </a:r>
            <a:endParaRPr lang="ru-RU" sz="28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ea typeface="Liberation Serif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28800"/>
            <a:ext cx="8291264" cy="4824536"/>
          </a:xfrm>
          <a:solidFill>
            <a:schemeClr val="bg2"/>
          </a:solidFill>
        </p:spPr>
        <p:txBody>
          <a:bodyPr>
            <a:normAutofit fontScale="32500" lnSpcReduction="20000"/>
          </a:bodyPr>
          <a:lstStyle/>
          <a:p>
            <a:endParaRPr lang="ru-RU" sz="4000" dirty="0" smtClean="0">
              <a:latin typeface="Times New Roman" pitchFamily="18" charset="0"/>
              <a:ea typeface="Liberation Serif" pitchFamily="18" charset="0"/>
              <a:cs typeface="Times New Roman" pitchFamily="18" charset="0"/>
            </a:endParaRPr>
          </a:p>
          <a:p>
            <a:r>
              <a:rPr lang="ru-RU" sz="8600" dirty="0" smtClean="0"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Дела включаются в акт о выделении к уничтожению документов, не подлежащих хранению, если предусмотренный для них срок хранения истек к 1 января года, в котором составлен акт.</a:t>
            </a:r>
          </a:p>
          <a:p>
            <a:endParaRPr lang="ru-RU" sz="8600" dirty="0" smtClean="0">
              <a:latin typeface="Liberation Serif" pitchFamily="18" charset="0"/>
              <a:ea typeface="Liberation Serif" pitchFamily="18" charset="0"/>
              <a:cs typeface="Times New Roman" pitchFamily="18" charset="0"/>
            </a:endParaRPr>
          </a:p>
          <a:p>
            <a:r>
              <a:rPr lang="ru-RU" sz="8600" dirty="0" smtClean="0"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Дела с отметкой «ЭПК», прошедшие экспертизу ценности, включаются в акт, при этом отметка «ЭПК» в акте не указывается</a:t>
            </a:r>
            <a:br>
              <a:rPr lang="ru-RU" sz="8600" dirty="0" smtClean="0"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</a:br>
            <a:endParaRPr lang="ru-RU" sz="8600" dirty="0" smtClean="0">
              <a:latin typeface="Liberation Serif" pitchFamily="18" charset="0"/>
              <a:ea typeface="Liberation Serif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200" dirty="0" smtClean="0"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  <a:p>
            <a:endParaRPr lang="ru-RU" sz="88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836712"/>
            <a:ext cx="8208912" cy="792088"/>
          </a:xfrm>
        </p:spPr>
        <p:txBody>
          <a:bodyPr>
            <a:noAutofit/>
          </a:bodyPr>
          <a:lstStyle/>
          <a:p>
            <a:pPr marL="274320" indent="-274320" algn="ctr">
              <a:lnSpc>
                <a:spcPct val="80000"/>
              </a:lnSpc>
              <a:spcBef>
                <a:spcPts val="0"/>
              </a:spcBef>
              <a:buClr>
                <a:schemeClr val="accent3"/>
              </a:buClr>
              <a:buSzPct val="95000"/>
            </a:pP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Liberation Serif" pitchFamily="18" charset="0"/>
                <a:cs typeface="Times New Roman" pitchFamily="18" charset="0"/>
              </a:rPr>
              <a:t>Порядок уничтожения электронных документов </a:t>
            </a:r>
            <a:b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Liberation Serif" pitchFamily="18" charset="0"/>
                <a:cs typeface="Times New Roman" pitchFamily="18" charset="0"/>
              </a:rPr>
            </a:br>
            <a:endParaRPr lang="ru-RU" sz="28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ea typeface="Liberation Serif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032448"/>
          </a:xfrm>
          <a:solidFill>
            <a:schemeClr val="bg2"/>
          </a:solidFill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000" dirty="0" smtClean="0"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Электронные документы с истекшими сроками хранения уничтожаются программно-техническими средствами с соответствующей отметкой в акте о выделении к уничтожению электронных документов.</a:t>
            </a:r>
          </a:p>
          <a:p>
            <a:endParaRPr lang="ru-RU" sz="3000" dirty="0" smtClean="0">
              <a:latin typeface="Liberation Serif" pitchFamily="18" charset="0"/>
              <a:ea typeface="Liberation Serif" pitchFamily="18" charset="0"/>
              <a:cs typeface="Times New Roman" pitchFamily="18" charset="0"/>
            </a:endParaRPr>
          </a:p>
          <a:p>
            <a:r>
              <a:rPr lang="ru-RU" sz="3000" dirty="0" smtClean="0"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Электронные документы считаются уничтоженными, если их нельзя восстановить средствами информационной системы на носителях информации и из резервных копий.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7920880" cy="936104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ea typeface="Liberation Serif" pitchFamily="18" charset="0"/>
                <a:cs typeface="Times New Roman" pitchFamily="18" charset="0"/>
              </a:rPr>
              <a:t>Нормативные правовые акты Федерального архивного агентства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340768"/>
            <a:ext cx="8435280" cy="5517232"/>
          </a:xfrm>
          <a:solidFill>
            <a:schemeClr val="bg2"/>
          </a:solidFill>
        </p:spPr>
        <p:txBody>
          <a:bodyPr>
            <a:normAutofit fontScale="25000" lnSpcReduction="20000"/>
          </a:bodyPr>
          <a:lstStyle/>
          <a:p>
            <a:pPr marL="0">
              <a:spcBef>
                <a:spcPts val="0"/>
              </a:spcBef>
              <a:buNone/>
              <a:defRPr/>
            </a:pPr>
            <a:endParaRPr lang="ru-RU" sz="8000" dirty="0" smtClean="0">
              <a:latin typeface="Times New Roman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Font typeface="Wingdings" pitchFamily="2" charset="2"/>
              <a:buChar char="§"/>
              <a:defRPr/>
            </a:pPr>
            <a:r>
              <a:rPr lang="ru-RU" sz="8800" dirty="0" smtClean="0">
                <a:latin typeface="Liberation Serif" pitchFamily="18" charset="0"/>
                <a:cs typeface="Times New Roman" pitchFamily="18" charset="0"/>
              </a:rPr>
              <a:t>приказ Министерства культуры Российской Федерации</a:t>
            </a:r>
            <a:br>
              <a:rPr lang="ru-RU" sz="8800" dirty="0" smtClean="0">
                <a:latin typeface="Liberation Serif" pitchFamily="18" charset="0"/>
                <a:cs typeface="Times New Roman" pitchFamily="18" charset="0"/>
              </a:rPr>
            </a:br>
            <a:r>
              <a:rPr lang="ru-RU" sz="8800" dirty="0" smtClean="0">
                <a:latin typeface="Liberation Serif" pitchFamily="18" charset="0"/>
                <a:cs typeface="Times New Roman" pitchFamily="18" charset="0"/>
              </a:rPr>
              <a:t>от 31.03.2015</a:t>
            </a:r>
            <a:r>
              <a:rPr lang="en-US" sz="8800" dirty="0" smtClean="0">
                <a:latin typeface="Liberation Serif" pitchFamily="18" charset="0"/>
                <a:cs typeface="Times New Roman" pitchFamily="18" charset="0"/>
              </a:rPr>
              <a:t> </a:t>
            </a:r>
            <a:r>
              <a:rPr lang="ru-RU" sz="8800" dirty="0" smtClean="0">
                <a:latin typeface="Liberation Serif" pitchFamily="18" charset="0"/>
                <a:cs typeface="Times New Roman" pitchFamily="18" charset="0"/>
              </a:rPr>
              <a:t>  № 526 «Об утверждении Правил организации хранения, комплектования, учета и использования документов Архивного фонда Российской Федерации и других архивных документов в государственных органах, органах местного самоуправления и организациях» (далее – Правила организации хранения, 2015)</a:t>
            </a:r>
            <a:r>
              <a:rPr lang="en-US" sz="8800" dirty="0" smtClean="0">
                <a:latin typeface="Liberation Serif" pitchFamily="18" charset="0"/>
                <a:cs typeface="Times New Roman" pitchFamily="18" charset="0"/>
              </a:rPr>
              <a:t>;</a:t>
            </a:r>
            <a:r>
              <a:rPr lang="ru-RU" sz="8800" dirty="0" smtClean="0">
                <a:latin typeface="Liberation Serif" pitchFamily="18" charset="0"/>
                <a:cs typeface="Times New Roman" pitchFamily="18" charset="0"/>
              </a:rPr>
              <a:t> </a:t>
            </a:r>
          </a:p>
          <a:p>
            <a:pPr marL="0">
              <a:spcBef>
                <a:spcPts val="0"/>
              </a:spcBef>
              <a:buFont typeface="Wingdings" pitchFamily="2" charset="2"/>
              <a:buChar char="§"/>
              <a:defRPr/>
            </a:pPr>
            <a:endParaRPr lang="ru-RU" sz="8800" dirty="0" smtClean="0">
              <a:latin typeface="Liberation Serif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Font typeface="Wingdings" pitchFamily="2" charset="2"/>
              <a:buChar char="§"/>
              <a:defRPr/>
            </a:pPr>
            <a:r>
              <a:rPr lang="ru-RU" sz="8800" dirty="0" smtClean="0">
                <a:latin typeface="Liberation Serif" pitchFamily="18" charset="0"/>
                <a:cs typeface="Times New Roman" pitchFamily="18" charset="0"/>
              </a:rPr>
              <a:t>приказ Федерального архивного агентства от 22.05.2019 № 71</a:t>
            </a:r>
            <a:br>
              <a:rPr lang="ru-RU" sz="8800" dirty="0" smtClean="0">
                <a:latin typeface="Liberation Serif" pitchFamily="18" charset="0"/>
                <a:cs typeface="Times New Roman" pitchFamily="18" charset="0"/>
              </a:rPr>
            </a:br>
            <a:r>
              <a:rPr lang="ru-RU" sz="8800" dirty="0" smtClean="0">
                <a:latin typeface="Liberation Serif" pitchFamily="18" charset="0"/>
                <a:cs typeface="Times New Roman" pitchFamily="18" charset="0"/>
              </a:rPr>
              <a:t> «Об утверждении Правил делопроизводства в государственных органах, органах местного самоуправления» (далее – Правила делопроизводства, 2019)</a:t>
            </a:r>
            <a:r>
              <a:rPr lang="en-US" sz="8800" dirty="0" smtClean="0">
                <a:latin typeface="Liberation Serif" pitchFamily="18" charset="0"/>
                <a:cs typeface="Times New Roman" pitchFamily="18" charset="0"/>
              </a:rPr>
              <a:t>;</a:t>
            </a:r>
          </a:p>
          <a:p>
            <a:pPr marL="0">
              <a:spcBef>
                <a:spcPts val="0"/>
              </a:spcBef>
              <a:buFont typeface="Wingdings" pitchFamily="2" charset="2"/>
              <a:buChar char="§"/>
              <a:defRPr/>
            </a:pPr>
            <a:endParaRPr lang="ru-RU" sz="8800" dirty="0" smtClean="0">
              <a:latin typeface="Liberation Serif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Font typeface="Wingdings" pitchFamily="2" charset="2"/>
              <a:buChar char="§"/>
              <a:defRPr/>
            </a:pPr>
            <a:r>
              <a:rPr lang="ru-RU" sz="8800" dirty="0" smtClean="0">
                <a:latin typeface="Liberation Serif" pitchFamily="18" charset="0"/>
                <a:cs typeface="Times New Roman" pitchFamily="18" charset="0"/>
              </a:rPr>
              <a:t>приказ Федерального архивного агентства от 02.03.2020 № 24                           «Об утверждении Правил организации хранения, комплектования, учета и использования документов Архивного фонда Российской Федерации и других архивных документов в государственных и муниципальных архивах, музеях, и библиотеках, научных организациях»</a:t>
            </a:r>
            <a:r>
              <a:rPr lang="en-US" sz="8800" dirty="0" smtClean="0">
                <a:latin typeface="Liberation Serif" pitchFamily="18" charset="0"/>
                <a:cs typeface="Times New Roman" pitchFamily="18" charset="0"/>
              </a:rPr>
              <a:t>;</a:t>
            </a:r>
            <a:r>
              <a:rPr lang="ru-RU" sz="8800" dirty="0" smtClean="0">
                <a:latin typeface="Liberation Serif" pitchFamily="18" charset="0"/>
                <a:cs typeface="Times New Roman" pitchFamily="18" charset="0"/>
              </a:rPr>
              <a:t> </a:t>
            </a:r>
          </a:p>
          <a:p>
            <a:pPr marL="0">
              <a:spcBef>
                <a:spcPts val="0"/>
              </a:spcBef>
              <a:buFont typeface="Wingdings" pitchFamily="2" charset="2"/>
              <a:buChar char="§"/>
              <a:defRPr/>
            </a:pPr>
            <a:endParaRPr lang="ru-RU" sz="8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352928" cy="936104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ea typeface="Liberation Serif" pitchFamily="18" charset="0"/>
                <a:cs typeface="Times New Roman" pitchFamily="18" charset="0"/>
              </a:rPr>
              <a:t>Нормативные правовые акты                                Федерального архивного агентства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268760"/>
            <a:ext cx="8352928" cy="5400600"/>
          </a:xfrm>
          <a:solidFill>
            <a:schemeClr val="bg2"/>
          </a:solidFill>
        </p:spPr>
        <p:txBody>
          <a:bodyPr>
            <a:normAutofit fontScale="25000" lnSpcReduction="20000"/>
          </a:bodyPr>
          <a:lstStyle/>
          <a:p>
            <a:pPr marL="0">
              <a:spcBef>
                <a:spcPts val="0"/>
              </a:spcBef>
              <a:buNone/>
              <a:defRPr/>
            </a:pPr>
            <a:endParaRPr lang="ru-RU" sz="8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256032">
              <a:spcBef>
                <a:spcPts val="0"/>
              </a:spcBef>
              <a:buFont typeface="Wingdings" pitchFamily="2" charset="2"/>
              <a:buChar char="§"/>
              <a:defRPr/>
            </a:pPr>
            <a:r>
              <a:rPr lang="ru-RU" sz="8800" dirty="0" smtClean="0">
                <a:latin typeface="Times New Roman" pitchFamily="18" charset="0"/>
                <a:cs typeface="Times New Roman" pitchFamily="18" charset="0"/>
              </a:rPr>
              <a:t>приказ Федерального архивного агентства от 20.12.2019 № 236 «Об утверждении Перечня типовых управленческих архивных документов, образующихся в процессе деятельности государственных органов, органов местного самоуправления и организаций, с указанием сроков их хранения»</a:t>
            </a:r>
            <a:r>
              <a:rPr lang="en-US" sz="8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256032">
              <a:spcBef>
                <a:spcPts val="0"/>
              </a:spcBef>
              <a:buFont typeface="Wingdings" pitchFamily="2" charset="2"/>
              <a:buChar char="§"/>
              <a:defRPr/>
            </a:pPr>
            <a:endParaRPr lang="en-US" sz="8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256032">
              <a:spcBef>
                <a:spcPts val="0"/>
              </a:spcBef>
              <a:buFont typeface="Wingdings" pitchFamily="2" charset="2"/>
              <a:buChar char="§"/>
              <a:defRPr/>
            </a:pPr>
            <a:r>
              <a:rPr lang="ru-RU" sz="8800" dirty="0" smtClean="0">
                <a:latin typeface="Times New Roman" pitchFamily="18" charset="0"/>
                <a:cs typeface="Times New Roman" pitchFamily="18" charset="0"/>
              </a:rPr>
              <a:t>приказ Федерального архивного агентства от 20.12.2019 № 237</a:t>
            </a:r>
            <a:br>
              <a:rPr lang="ru-RU" sz="8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8800" dirty="0" smtClean="0">
                <a:latin typeface="Times New Roman" pitchFamily="18" charset="0"/>
                <a:cs typeface="Times New Roman" pitchFamily="18" charset="0"/>
              </a:rPr>
              <a:t> «Об утверждении Инструкции по применению Перечня типовых управленческих архивных документов, образующихся в процессе деятельности государственных органов, органов местного самоуправления и организаций, с указанием сроков их хранения»</a:t>
            </a:r>
            <a:r>
              <a:rPr lang="en-US" sz="8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256032">
              <a:spcBef>
                <a:spcPts val="0"/>
              </a:spcBef>
              <a:buNone/>
              <a:defRPr/>
            </a:pPr>
            <a:endParaRPr lang="en-US" sz="8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256032">
              <a:spcBef>
                <a:spcPts val="0"/>
              </a:spcBef>
              <a:buFont typeface="Wingdings" pitchFamily="2" charset="2"/>
              <a:buChar char="§"/>
              <a:defRPr/>
            </a:pPr>
            <a:r>
              <a:rPr lang="ru-RU" sz="8800" dirty="0" smtClean="0">
                <a:latin typeface="Times New Roman" pitchFamily="18" charset="0"/>
                <a:cs typeface="Times New Roman" pitchFamily="18" charset="0"/>
              </a:rPr>
              <a:t>Разъяснениями по внедрению Перечня типовых управленческих архивных документов, образующихся в процессе деятельности государственных органов, органов местного самоуправления и организаций с указанием сроков их хранения, опубликованными </a:t>
            </a:r>
            <a:br>
              <a:rPr lang="ru-RU" sz="8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8800" dirty="0" smtClean="0">
                <a:latin typeface="Times New Roman" pitchFamily="18" charset="0"/>
                <a:cs typeface="Times New Roman" pitchFamily="18" charset="0"/>
              </a:rPr>
              <a:t>на официальном сайте </a:t>
            </a:r>
            <a:r>
              <a:rPr lang="ru-RU" sz="8800" dirty="0" err="1" smtClean="0">
                <a:latin typeface="Times New Roman" pitchFamily="18" charset="0"/>
                <a:cs typeface="Times New Roman" pitchFamily="18" charset="0"/>
              </a:rPr>
              <a:t>Росархива</a:t>
            </a:r>
            <a:r>
              <a:rPr lang="ru-RU" sz="8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800" u="sng" dirty="0" smtClean="0">
                <a:latin typeface="Times New Roman" pitchFamily="18" charset="0"/>
                <a:cs typeface="Times New Roman" pitchFamily="18" charset="0"/>
              </a:rPr>
              <a:t>(http://archives.ru/press/12-03-2020.shtml</a:t>
            </a:r>
            <a:r>
              <a:rPr lang="ru-RU" sz="8000" u="sng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0">
              <a:spcBef>
                <a:spcPts val="0"/>
              </a:spcBef>
              <a:buFont typeface="Wingdings" pitchFamily="2" charset="2"/>
              <a:buChar char="§"/>
              <a:defRPr/>
            </a:pPr>
            <a:endParaRPr lang="ru-RU" sz="8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548680"/>
            <a:ext cx="7715200" cy="936104"/>
          </a:xfrm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ea typeface="Liberation Serif" pitchFamily="18" charset="0"/>
                <a:cs typeface="Times New Roman" pitchFamily="18" charset="0"/>
              </a:rPr>
              <a:t>Национальные стандарты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824536"/>
          </a:xfrm>
          <a:solidFill>
            <a:schemeClr val="bg2"/>
          </a:solidFill>
        </p:spPr>
        <p:txBody>
          <a:bodyPr>
            <a:normAutofit fontScale="62500" lnSpcReduction="20000"/>
          </a:bodyPr>
          <a:lstStyle/>
          <a:p>
            <a:pPr lvl="0">
              <a:buNone/>
            </a:pPr>
            <a:endParaRPr lang="ru-RU" sz="23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3500" dirty="0" smtClean="0">
                <a:latin typeface="Liberation Serif" pitchFamily="18" charset="0"/>
                <a:cs typeface="Times New Roman" pitchFamily="18" charset="0"/>
              </a:rPr>
              <a:t>ГОСТ Р ИСО 15489-1 – 2007 «Система стандартов по информации, библиотечному и издательскому делу» «Управление документами. Общие требования» утвержден             и с 01.03.2014 приказом </a:t>
            </a:r>
            <a:r>
              <a:rPr lang="ru-RU" sz="3500" dirty="0" err="1" smtClean="0">
                <a:latin typeface="Liberation Serif" pitchFamily="18" charset="0"/>
                <a:cs typeface="Times New Roman" pitchFamily="18" charset="0"/>
              </a:rPr>
              <a:t>Росстандарта</a:t>
            </a:r>
            <a:r>
              <a:rPr lang="ru-RU" sz="3500" dirty="0" smtClean="0">
                <a:latin typeface="Liberation Serif" pitchFamily="18" charset="0"/>
                <a:cs typeface="Times New Roman" pitchFamily="18" charset="0"/>
              </a:rPr>
              <a:t> от 12.03.2007  № 28-ст, введен в действие с 01.07.2007; </a:t>
            </a:r>
          </a:p>
          <a:p>
            <a:pPr lvl="0"/>
            <a:endParaRPr lang="ru-RU" sz="3500" dirty="0" smtClean="0">
              <a:latin typeface="Liberation Serif" pitchFamily="18" charset="0"/>
              <a:cs typeface="Times New Roman" pitchFamily="18" charset="0"/>
            </a:endParaRPr>
          </a:p>
          <a:p>
            <a:pPr lvl="0"/>
            <a:r>
              <a:rPr lang="ru-RU" sz="3500" dirty="0" smtClean="0">
                <a:latin typeface="Liberation Serif" pitchFamily="18" charset="0"/>
                <a:cs typeface="Times New Roman" pitchFamily="18" charset="0"/>
              </a:rPr>
              <a:t>ГОСТ Р 7.0.8-2013 «Система стандартов по информации, библиотечному и издательскому делу. Делопроизводство и архивное дело. Термины и определения» - утвержден и введен в действие с 01.03.2014 приказом </a:t>
            </a:r>
            <a:r>
              <a:rPr lang="ru-RU" sz="3500" dirty="0" err="1" smtClean="0">
                <a:latin typeface="Liberation Serif" pitchFamily="18" charset="0"/>
                <a:cs typeface="Times New Roman" pitchFamily="18" charset="0"/>
              </a:rPr>
              <a:t>Росстандарта</a:t>
            </a:r>
            <a:r>
              <a:rPr lang="ru-RU" sz="3500" dirty="0" smtClean="0">
                <a:latin typeface="Liberation Serif" pitchFamily="18" charset="0"/>
                <a:cs typeface="Times New Roman" pitchFamily="18" charset="0"/>
              </a:rPr>
              <a:t> от 17.10.2013  № 1185-ст </a:t>
            </a:r>
          </a:p>
          <a:p>
            <a:pPr lvl="0"/>
            <a:endParaRPr lang="ru-RU" sz="3500" dirty="0" smtClean="0">
              <a:latin typeface="Liberation Serif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ru-RU" sz="3500" dirty="0" smtClean="0">
                <a:latin typeface="Liberation Serif" pitchFamily="18" charset="0"/>
                <a:cs typeface="Times New Roman" pitchFamily="18" charset="0"/>
              </a:rPr>
              <a:t>ГОСТ Р 7.0.97-2016  «Система стандартов по информации, библиотечному и издательскому делу. Организационно-распорядительная документация. Требования к оформлению документов»</a:t>
            </a:r>
          </a:p>
          <a:p>
            <a:pPr marL="0">
              <a:spcBef>
                <a:spcPts val="0"/>
              </a:spcBef>
              <a:buNone/>
              <a:defRPr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None/>
              <a:defRPr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548680"/>
            <a:ext cx="7931224" cy="936104"/>
          </a:xfrm>
          <a:ln>
            <a:solidFill>
              <a:schemeClr val="bg1"/>
            </a:solidFill>
          </a:ln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ea typeface="Liberation Serif" pitchFamily="18" charset="0"/>
                <a:cs typeface="Times New Roman" pitchFamily="18" charset="0"/>
              </a:rPr>
              <a:t>Правовые акты Свердловской области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628800"/>
            <a:ext cx="8640960" cy="4680520"/>
          </a:xfrm>
          <a:solidFill>
            <a:schemeClr val="bg2"/>
          </a:solidFill>
        </p:spPr>
        <p:txBody>
          <a:bodyPr>
            <a:normAutofit fontScale="92500" lnSpcReduction="20000"/>
          </a:bodyPr>
          <a:lstStyle/>
          <a:p>
            <a:endParaRPr lang="ru-RU" sz="2400" dirty="0" smtClean="0">
              <a:latin typeface="Liberation Serif" pitchFamily="18" charset="0"/>
            </a:endParaRPr>
          </a:p>
          <a:p>
            <a:r>
              <a:rPr lang="ru-RU" sz="2400" dirty="0" smtClean="0">
                <a:latin typeface="Liberation Serif" pitchFamily="18" charset="0"/>
              </a:rPr>
              <a:t>Указ Губернатора Свердловской области от 12.09.2018 № 434-УГ «О системе электронного документооборота Правительства Свердловской области и системе "Обращения граждан» (с изменениями внесенными Указом Губернатора Свердловской области от 28.02.2019 № 99-УГ);</a:t>
            </a:r>
          </a:p>
          <a:p>
            <a:endParaRPr lang="ru-RU" sz="2400" dirty="0" smtClean="0">
              <a:latin typeface="Liberation Serif" pitchFamily="18" charset="0"/>
            </a:endParaRPr>
          </a:p>
          <a:p>
            <a:r>
              <a:rPr lang="ru-RU" sz="2400" dirty="0" smtClean="0">
                <a:latin typeface="Liberation Serif" pitchFamily="18" charset="0"/>
              </a:rPr>
              <a:t>распоряжение Правительства Свердловской области от 02.02.2015 № 81-РП «Об утверждении Типового перечня документов, создание, хранение и использование которых в Аппарате Губернатора Свердловской области и Правительства Свердловской области, Правительстве Свердловской области и исполнительных органах государственной власти Свердловской области может осуществляться исключительно в форме электронного документа»</a:t>
            </a:r>
          </a:p>
          <a:p>
            <a:pPr>
              <a:buNone/>
            </a:pPr>
            <a:r>
              <a:rPr lang="ru-RU" sz="2400" dirty="0" smtClean="0">
                <a:latin typeface="Liberation Serif" pitchFamily="18" charset="0"/>
              </a:rPr>
              <a:t> </a:t>
            </a:r>
          </a:p>
          <a:p>
            <a:pPr lvl="0"/>
            <a:endParaRPr lang="en-US" sz="23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en-US" sz="23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ru-RU" sz="23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ru-RU" sz="2300" i="1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ru-RU" sz="2300" dirty="0" smtClean="0">
              <a:latin typeface="Times New Roman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None/>
              <a:defRPr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None/>
              <a:defRPr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548680"/>
            <a:ext cx="7931224" cy="1224136"/>
          </a:xfrm>
          <a:ln>
            <a:solidFill>
              <a:schemeClr val="bg1"/>
            </a:solidFill>
          </a:ln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Liberation Serif" pitchFamily="18" charset="0"/>
                <a:cs typeface="Times New Roman" pitchFamily="18" charset="0"/>
              </a:rPr>
              <a:t>Методические рекомендации по работе с электронными документами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44824"/>
            <a:ext cx="8363272" cy="4464496"/>
          </a:xfrm>
          <a:solidFill>
            <a:schemeClr val="bg2"/>
          </a:solidFill>
        </p:spPr>
        <p:txBody>
          <a:bodyPr>
            <a:normAutofit/>
          </a:bodyPr>
          <a:lstStyle/>
          <a:p>
            <a:pPr lvl="0"/>
            <a:endParaRPr lang="ru-RU" sz="2400" dirty="0" smtClean="0">
              <a:latin typeface="Liberation Serif" pitchFamily="18" charset="0"/>
              <a:cs typeface="Times New Roman" pitchFamily="18" charset="0"/>
            </a:endParaRPr>
          </a:p>
          <a:p>
            <a:pPr lvl="0"/>
            <a:r>
              <a:rPr lang="ru-RU" sz="2400" dirty="0" smtClean="0">
                <a:latin typeface="Liberation Serif" pitchFamily="18" charset="0"/>
                <a:cs typeface="Times New Roman" pitchFamily="18" charset="0"/>
              </a:rPr>
              <a:t>Методические рекомендации по комплектованию, учету и организации хранения электронных документов в государственных и муниципальных архивах. ВНИИДАД, Москва. 2013</a:t>
            </a:r>
            <a:r>
              <a:rPr lang="en-US" sz="2400" dirty="0" smtClean="0">
                <a:latin typeface="Liberation Serif" pitchFamily="18" charset="0"/>
                <a:cs typeface="Times New Roman" pitchFamily="18" charset="0"/>
              </a:rPr>
              <a:t>;</a:t>
            </a:r>
          </a:p>
          <a:p>
            <a:pPr lvl="0"/>
            <a:endParaRPr lang="en-US" sz="2400" dirty="0" smtClean="0">
              <a:latin typeface="Liberation Serif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Liberation Serif" pitchFamily="18" charset="0"/>
                <a:cs typeface="Times New Roman" pitchFamily="18" charset="0"/>
              </a:rPr>
              <a:t>Методические рекомендации «Составление архивных описей в электронной форме и их интеграция в информационную инфраструктуру государственных и муниципальных архивах. ВНИИДАД, Москва. 2013</a:t>
            </a:r>
            <a:r>
              <a:rPr lang="en-US" sz="2400" dirty="0" smtClean="0">
                <a:latin typeface="Liberation Serif" pitchFamily="18" charset="0"/>
                <a:cs typeface="Times New Roman" pitchFamily="18" charset="0"/>
              </a:rPr>
              <a:t>;</a:t>
            </a:r>
          </a:p>
          <a:p>
            <a:pPr lvl="0"/>
            <a:endParaRPr lang="en-US" sz="23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en-US" sz="23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ru-RU" sz="23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ru-RU" sz="2300" i="1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ru-RU" sz="2300" dirty="0" smtClean="0">
              <a:latin typeface="Times New Roman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None/>
              <a:defRPr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None/>
              <a:defRPr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404664"/>
            <a:ext cx="9144000" cy="6740307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>
              <a:spcBef>
                <a:spcPct val="0"/>
              </a:spcBef>
            </a:pPr>
            <a:r>
              <a:rPr lang="ru-RU" sz="2800" b="1" dirty="0" smtClean="0">
                <a:solidFill>
                  <a:srgbClr val="C00000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Федеральный закон от 22 октября 2004 года № 125-ФЗ   </a:t>
            </a:r>
          </a:p>
          <a:p>
            <a:pPr algn="ctr">
              <a:spcBef>
                <a:spcPct val="0"/>
              </a:spcBef>
            </a:pPr>
            <a:r>
              <a:rPr lang="ru-RU" sz="2800" b="1" dirty="0" smtClean="0">
                <a:solidFill>
                  <a:srgbClr val="C00000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«Об архивном деле в Российской Федерации» </a:t>
            </a:r>
          </a:p>
          <a:p>
            <a:pPr algn="ctr">
              <a:spcBef>
                <a:spcPct val="0"/>
              </a:spcBef>
            </a:pPr>
            <a:endParaRPr lang="ru-RU" sz="2000" dirty="0" smtClean="0"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  <a:p>
            <a:pPr algn="ctr">
              <a:spcBef>
                <a:spcPct val="0"/>
              </a:spcBef>
            </a:pPr>
            <a:endParaRPr lang="ru-RU" sz="2000" dirty="0" smtClean="0"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  <a:p>
            <a:pPr marL="540000"/>
            <a:r>
              <a:rPr lang="ru-RU" sz="2400" b="1" u="sng" dirty="0" smtClean="0"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Экспертиза ценности документов </a:t>
            </a:r>
            <a:r>
              <a:rPr lang="ru-RU" sz="2400" dirty="0" smtClean="0"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– </a:t>
            </a:r>
          </a:p>
          <a:p>
            <a:pPr marL="540000"/>
            <a:r>
              <a:rPr lang="ru-RU" sz="2400" dirty="0" smtClean="0"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изучение документов на основании критериев их ценности    для определения сроков хранения документов и отбора их для включения в состав Архивного фонда Российской Федерации. </a:t>
            </a:r>
            <a:endParaRPr lang="en-US" sz="2400" dirty="0" smtClean="0">
              <a:latin typeface="Liberation Serif" pitchFamily="18" charset="0"/>
              <a:ea typeface="Liberation Serif" pitchFamily="18" charset="0"/>
              <a:cs typeface="Times New Roman" pitchFamily="18" charset="0"/>
            </a:endParaRPr>
          </a:p>
          <a:p>
            <a:pPr marL="540000"/>
            <a:endParaRPr lang="ru-RU" sz="2400" dirty="0" smtClean="0">
              <a:latin typeface="Liberation Serif" pitchFamily="18" charset="0"/>
              <a:ea typeface="Liberation Serif" pitchFamily="18" charset="0"/>
              <a:cs typeface="Times New Roman" pitchFamily="18" charset="0"/>
            </a:endParaRPr>
          </a:p>
          <a:p>
            <a:pPr marL="540000"/>
            <a:r>
              <a:rPr lang="ru-RU" sz="2400" dirty="0" smtClean="0"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Экспертизе ценности подлежат все документы исполнительного органа </a:t>
            </a:r>
            <a:r>
              <a:rPr lang="ru-RU" sz="2400" b="1" u="sng" dirty="0" smtClean="0"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независимо от видов носителей и способа записи. </a:t>
            </a:r>
          </a:p>
          <a:p>
            <a:pPr marL="540000"/>
            <a:endParaRPr lang="ru-RU" sz="2400" b="1" u="sng" dirty="0" smtClean="0">
              <a:latin typeface="Liberation Serif" pitchFamily="18" charset="0"/>
              <a:ea typeface="Liberation Serif" pitchFamily="18" charset="0"/>
              <a:cs typeface="Times New Roman" pitchFamily="18" charset="0"/>
            </a:endParaRPr>
          </a:p>
          <a:p>
            <a:pPr marL="540000"/>
            <a:r>
              <a:rPr lang="ru-RU" sz="2400" dirty="0" smtClean="0"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До проведения в установленном порядке экспертизы ценности документов </a:t>
            </a:r>
            <a:r>
              <a:rPr lang="ru-RU" sz="2400" b="1" u="sng" dirty="0" smtClean="0"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уничтожение документов запрещается.</a:t>
            </a:r>
          </a:p>
          <a:p>
            <a:pPr marL="540000"/>
            <a:endParaRPr lang="ru-RU" sz="2400" b="1" u="sng" dirty="0" smtClean="0">
              <a:latin typeface="Liberation Serif" pitchFamily="18" charset="0"/>
              <a:ea typeface="Liberation Serif" pitchFamily="18" charset="0"/>
              <a:cs typeface="Times New Roman" pitchFamily="18" charset="0"/>
            </a:endParaRPr>
          </a:p>
          <a:p>
            <a:pPr marL="540000"/>
            <a:endParaRPr lang="ru-RU" sz="2400" b="1" u="sng" dirty="0" smtClean="0">
              <a:latin typeface="Liberation Serif" pitchFamily="18" charset="0"/>
              <a:ea typeface="Liberation Serif" pitchFamily="18" charset="0"/>
              <a:cs typeface="Times New Roman" pitchFamily="18" charset="0"/>
            </a:endParaRPr>
          </a:p>
          <a:p>
            <a:endParaRPr lang="ru-RU" sz="2400" dirty="0" smtClean="0"/>
          </a:p>
          <a:p>
            <a:pPr algn="ctr"/>
            <a:endParaRPr lang="ru-RU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404664"/>
            <a:ext cx="9144000" cy="5940088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>
              <a:spcBef>
                <a:spcPct val="0"/>
              </a:spcBef>
            </a:pPr>
            <a:r>
              <a:rPr lang="ru-RU" sz="2800" b="1" dirty="0" smtClean="0">
                <a:solidFill>
                  <a:srgbClr val="C00000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Федеральный закон от 27 июля 2006 № 149-ФЗ             «Об информации, информационных технологиях                   и о защите информации» </a:t>
            </a:r>
          </a:p>
          <a:p>
            <a:pPr algn="ctr">
              <a:spcBef>
                <a:spcPct val="0"/>
              </a:spcBef>
            </a:pPr>
            <a:endParaRPr lang="ru-RU" sz="2000" dirty="0" smtClean="0"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  <a:p>
            <a:pPr algn="ctr">
              <a:spcBef>
                <a:spcPct val="0"/>
              </a:spcBef>
            </a:pPr>
            <a:endParaRPr lang="ru-RU" sz="2000" dirty="0" smtClean="0"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  <a:p>
            <a:pPr marL="540000"/>
            <a:r>
              <a:rPr lang="ru-RU" sz="2800" b="1" dirty="0" smtClean="0"/>
              <a:t>Электронный документ</a:t>
            </a:r>
            <a:r>
              <a:rPr lang="ru-RU" sz="2800" dirty="0" smtClean="0"/>
              <a:t> – </a:t>
            </a:r>
          </a:p>
          <a:p>
            <a:pPr marL="540000"/>
            <a:r>
              <a:rPr lang="ru-RU" sz="2600" dirty="0" smtClean="0"/>
              <a:t>документированная информация,                  представленная  в электронной форме, то есть                 в виде, пригодном для восприятия человеком с использованием электронных вычислительных машин, а также  для передачи по информационно-телекоммуникационным сетям или обработки                       в информационных системах</a:t>
            </a:r>
            <a:endParaRPr lang="ru-RU" sz="2600" dirty="0" smtClean="0">
              <a:latin typeface="Liberation Serif" pitchFamily="18" charset="0"/>
              <a:ea typeface="Liberation Serif" pitchFamily="18" charset="0"/>
              <a:cs typeface="Times New Roman" pitchFamily="18" charset="0"/>
            </a:endParaRPr>
          </a:p>
          <a:p>
            <a:endParaRPr lang="ru-RU" sz="2400" dirty="0" smtClean="0"/>
          </a:p>
          <a:p>
            <a:pPr algn="ctr"/>
            <a:endParaRPr lang="ru-RU" sz="2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1609</TotalTime>
  <Words>913</Words>
  <Application>Microsoft Office PowerPoint</Application>
  <PresentationFormat>Экран (4:3)</PresentationFormat>
  <Paragraphs>182</Paragraphs>
  <Slides>23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Городская</vt:lpstr>
      <vt:lpstr>Слайд 1</vt:lpstr>
      <vt:lpstr>Законодательство Российской Федерации</vt:lpstr>
      <vt:lpstr>Нормативные правовые акты Федерального архивного агентства</vt:lpstr>
      <vt:lpstr>Нормативные правовые акты                                Федерального архивного агентства</vt:lpstr>
      <vt:lpstr>Национальные стандарты</vt:lpstr>
      <vt:lpstr>Правовые акты Свердловской области</vt:lpstr>
      <vt:lpstr>Методические рекомендации по работе с электронными документами</vt:lpstr>
      <vt:lpstr>Слайд 8</vt:lpstr>
      <vt:lpstr>Слайд 9</vt:lpstr>
      <vt:lpstr>Слайд 10</vt:lpstr>
      <vt:lpstr>Слайд 11</vt:lpstr>
      <vt:lpstr>Слайд 12</vt:lpstr>
      <vt:lpstr>Слайд 13</vt:lpstr>
      <vt:lpstr>Экспертиза ценности электронных документов </vt:lpstr>
      <vt:lpstr>Экспертиза ценности электронных документов  </vt:lpstr>
      <vt:lpstr>Правила делопроизводства, 2019</vt:lpstr>
      <vt:lpstr>Слайд 17</vt:lpstr>
      <vt:lpstr> Правила делопроизводства, 2019  Порядок уничтожения электронных документов </vt:lpstr>
      <vt:lpstr> Правила делопроизводства, 2019  </vt:lpstr>
      <vt:lpstr>  Правила организации хранения документов, 2015  </vt:lpstr>
      <vt:lpstr>Слайд 21</vt:lpstr>
      <vt:lpstr>Порядок уничтожения электронных документов</vt:lpstr>
      <vt:lpstr>Порядок уничтожения электронных документов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Стафеева Татьяна Валерьевна</dc:creator>
  <cp:lastModifiedBy>t.stafeeva</cp:lastModifiedBy>
  <cp:revision>202</cp:revision>
  <dcterms:created xsi:type="dcterms:W3CDTF">2017-03-06T09:33:19Z</dcterms:created>
  <dcterms:modified xsi:type="dcterms:W3CDTF">2021-09-17T06:16:54Z</dcterms:modified>
</cp:coreProperties>
</file>